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5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подготовки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Высокий уровень</c:v>
                </c:pt>
                <c:pt idx="1">
                  <c:v>Выше среднего</c:v>
                </c:pt>
                <c:pt idx="2">
                  <c:v>Средний</c:v>
                </c:pt>
                <c:pt idx="3">
                  <c:v>ниже среднего</c:v>
                </c:pt>
                <c:pt idx="4">
                  <c:v>Низкий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0.14000000000000001</c:v>
                </c:pt>
                <c:pt idx="1">
                  <c:v>0.31000000000000005</c:v>
                </c:pt>
                <c:pt idx="2">
                  <c:v>0.45</c:v>
                </c:pt>
                <c:pt idx="3">
                  <c:v>4.0000000000000008E-2</c:v>
                </c:pt>
                <c:pt idx="4">
                  <c:v>7.0000000000000021E-2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Подготовка детей к школе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критерия готовности к школе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AmbassadoreType" pitchFamily="34" charset="0"/>
              </a:rPr>
              <a:t>Физический</a:t>
            </a:r>
          </a:p>
          <a:p>
            <a:r>
              <a:rPr lang="ru-RU" sz="6000" dirty="0" smtClean="0">
                <a:latin typeface="AmbassadoreType" pitchFamily="34" charset="0"/>
              </a:rPr>
              <a:t>Нравственный</a:t>
            </a:r>
          </a:p>
          <a:p>
            <a:r>
              <a:rPr lang="ru-RU" sz="6000" dirty="0" smtClean="0">
                <a:latin typeface="AmbassadoreType" pitchFamily="34" charset="0"/>
              </a:rPr>
              <a:t>Психологический</a:t>
            </a:r>
          </a:p>
          <a:p>
            <a:r>
              <a:rPr lang="ru-RU" sz="6000" dirty="0" smtClean="0">
                <a:latin typeface="AmbassadoreType" pitchFamily="34" charset="0"/>
              </a:rPr>
              <a:t>Мыслительный</a:t>
            </a:r>
            <a:endParaRPr lang="ru-RU" sz="6000" dirty="0">
              <a:latin typeface="AmbassadoreType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Физическая готовность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	</a:t>
            </a:r>
            <a:r>
              <a:rPr lang="ru-RU" dirty="0" smtClean="0">
                <a:solidFill>
                  <a:srgbClr val="FF0000"/>
                </a:solidFill>
              </a:rPr>
              <a:t>Согласно санитарно-эпидемиологическим правилам </a:t>
            </a:r>
            <a:r>
              <a:rPr lang="ru-RU" dirty="0" err="1" smtClean="0"/>
              <a:t>СанПин</a:t>
            </a:r>
            <a:r>
              <a:rPr lang="ru-RU" dirty="0" smtClean="0"/>
              <a:t> 2.42.1178-02 «Гигиенические требования к условиям обучения в общеобразовательных учреждениях» </a:t>
            </a:r>
            <a:r>
              <a:rPr lang="ru-RU" dirty="0" smtClean="0">
                <a:solidFill>
                  <a:srgbClr val="FF0000"/>
                </a:solidFill>
              </a:rPr>
              <a:t>в первые классы школ принимаются дети седьмого </a:t>
            </a:r>
            <a:r>
              <a:rPr lang="ru-RU" dirty="0" smtClean="0"/>
              <a:t>или восьмого года жизни по усмотрению родителей на основании заключения </a:t>
            </a:r>
            <a:r>
              <a:rPr lang="ru-RU" dirty="0" err="1" smtClean="0"/>
              <a:t>медико-психолого-педагогической</a:t>
            </a:r>
            <a:r>
              <a:rPr lang="ru-RU" dirty="0" smtClean="0"/>
              <a:t> комиссии о готовности ребенка к обучению.</a:t>
            </a:r>
          </a:p>
          <a:p>
            <a:r>
              <a:rPr lang="ru-RU" dirty="0" smtClean="0"/>
              <a:t>2.	Обязательным условием для приема в школу детей седьмого года жизни является </a:t>
            </a:r>
            <a:r>
              <a:rPr lang="ru-RU" dirty="0" smtClean="0">
                <a:solidFill>
                  <a:srgbClr val="FF0000"/>
                </a:solidFill>
              </a:rPr>
              <a:t>достижение ими к 1 сентября возраста не менее шести с половиной лет. </a:t>
            </a:r>
            <a:r>
              <a:rPr lang="ru-RU" dirty="0" smtClean="0"/>
              <a:t>Обучение детей, не достигших шести с половиной лет к началу учебного года, проводится в условиях детского сада.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Нравственная готовность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Умение строить отношения с взрослым человеком. </a:t>
            </a:r>
          </a:p>
          <a:p>
            <a:r>
              <a:rPr lang="ru-RU" dirty="0" smtClean="0"/>
              <a:t>2.	Умение общаться со сверстниками. </a:t>
            </a:r>
          </a:p>
          <a:p>
            <a:r>
              <a:rPr lang="ru-RU" dirty="0" smtClean="0"/>
              <a:t>3.	Вежливость, сдержанность, послушание.</a:t>
            </a:r>
          </a:p>
          <a:p>
            <a:r>
              <a:rPr lang="ru-RU" dirty="0" smtClean="0"/>
              <a:t>4.	Отношение к себе (отсутствие заниженной самооценки). </a:t>
            </a:r>
          </a:p>
          <a:p>
            <a:pPr>
              <a:buNone/>
            </a:pPr>
            <a:r>
              <a:rPr lang="ru-RU" dirty="0" smtClean="0"/>
              <a:t>Важно: </a:t>
            </a:r>
          </a:p>
          <a:p>
            <a:r>
              <a:rPr lang="ru-RU" dirty="0" smtClean="0"/>
              <a:t>Не принуждать ребенка работать на «оценку».</a:t>
            </a:r>
          </a:p>
          <a:p>
            <a:r>
              <a:rPr lang="ru-RU" dirty="0" smtClean="0"/>
              <a:t> Надо чаще хвалить своих детей, даже за малейшие успехи. </a:t>
            </a:r>
          </a:p>
          <a:p>
            <a:r>
              <a:rPr lang="ru-RU" dirty="0" smtClean="0"/>
              <a:t>Не сравнивайте достижения своего ребенка с достижениями других детей.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Психологическая готовность: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Это твердое желание учиться, получать знания; понимание важности и необходимости учения; проявление выраженного интереса к получению новых знаний;</a:t>
            </a:r>
          </a:p>
          <a:p>
            <a:r>
              <a:rPr lang="ru-RU" dirty="0" smtClean="0"/>
              <a:t>2.	Это умение слушать учителя и выполнять его задания (отнюдь не всегда интересные);</a:t>
            </a:r>
          </a:p>
          <a:p>
            <a:r>
              <a:rPr lang="ru-RU" dirty="0" smtClean="0"/>
              <a:t>3.	Умение общаться со сверстниками и взрослыми (ребенок легко вступает в контакт, не агрессивен, умеет находить выход из проблемных ситуаций общения, признает авторитет взрослых);</a:t>
            </a:r>
          </a:p>
          <a:p>
            <a:r>
              <a:rPr lang="ru-RU" dirty="0" smtClean="0"/>
              <a:t>4.	 Это определенный уровень развития мышления, памяти, внимания.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Мыслительная готовность: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1.Наиболее важные показатели — это развитие мышления и речи. </a:t>
            </a:r>
          </a:p>
          <a:p>
            <a:r>
              <a:rPr lang="ru-RU" dirty="0" smtClean="0"/>
              <a:t>2.Очень полезно учить ребенка строить несложные рассуждения, делать выводы из прочитанного, увиденного, услышанного, используя слова: «потому, что»; «если, то»; «поэтому».</a:t>
            </a:r>
          </a:p>
          <a:p>
            <a:r>
              <a:rPr lang="ru-RU" dirty="0" smtClean="0"/>
              <a:t>3.Учить ребят задавать вопросы. Это очень полезно. Мышление всегда начинается с вопроса. </a:t>
            </a:r>
          </a:p>
          <a:p>
            <a:r>
              <a:rPr lang="ru-RU" dirty="0" smtClean="0"/>
              <a:t>4.Речь является основой, на которой строится учебный процесс. Особенно важно владение монологической речью. Для ребенка это пересказ. После чтения задайте ребенку несколько вопросов по содержанию, попросите пересказать.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промежуточной диагностики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Советы родителям: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Развивайте настойчивость, трудолюбие ребёнка, умение доводить дело до конца</a:t>
            </a:r>
          </a:p>
          <a:p>
            <a:r>
              <a:rPr lang="ru-RU" dirty="0" smtClean="0"/>
              <a:t>Формируйте у него мыслительные способности, наблюдательность, пытливость, интерес к познанию окружающего. Загадывайте ребёнку загадки, составляйте их вместе с ним, проводите элементарные опыты. Пусть ребёнок рассуждает вслух.</a:t>
            </a:r>
          </a:p>
          <a:p>
            <a:r>
              <a:rPr lang="ru-RU" dirty="0" smtClean="0"/>
              <a:t>По возможности не давайте ребёнку готовых ответов, заставляйте его размышлять, исследовать</a:t>
            </a:r>
          </a:p>
          <a:p>
            <a:r>
              <a:rPr lang="ru-RU" dirty="0" smtClean="0"/>
              <a:t>Ставьте ребёнка перед проблемными ситуациями, например, предложите ему выяснить, почему вчера можно было лепить снежную бабу из снега, а сегодня нет.</a:t>
            </a:r>
          </a:p>
          <a:p>
            <a:r>
              <a:rPr lang="ru-RU" dirty="0" smtClean="0"/>
              <a:t>Беседуйте о прочитанных книгах, попытайтесь выяснить, как ребёнок понял их содержание, сумел ли вникнуть в причинную связь событий, правильно ли оценивал поступки действующих лиц, способен ли доказать, почему одних героев он осуждает, других одобряет.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281</Words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Подготовка детей к школе</vt:lpstr>
      <vt:lpstr>4 критерия готовности к школе</vt:lpstr>
      <vt:lpstr>Физическая готовность</vt:lpstr>
      <vt:lpstr>Нравственная готовность</vt:lpstr>
      <vt:lpstr>Психологическая готовность: </vt:lpstr>
      <vt:lpstr>Мыслительная готовность: </vt:lpstr>
      <vt:lpstr>Результаты промежуточной диагностики</vt:lpstr>
      <vt:lpstr>Советы родителям: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детей к школе</dc:title>
  <cp:lastModifiedBy>Admin</cp:lastModifiedBy>
  <cp:revision>8</cp:revision>
  <dcterms:modified xsi:type="dcterms:W3CDTF">2022-03-28T07:52:42Z</dcterms:modified>
</cp:coreProperties>
</file>