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7"/>
  </p:notesMasterIdLst>
  <p:sldIdLst>
    <p:sldId id="257" r:id="rId2"/>
    <p:sldId id="260" r:id="rId3"/>
    <p:sldId id="261" r:id="rId4"/>
    <p:sldId id="262" r:id="rId5"/>
    <p:sldId id="263" r:id="rId6"/>
    <p:sldId id="264" r:id="rId7"/>
    <p:sldId id="286" r:id="rId8"/>
    <p:sldId id="287" r:id="rId9"/>
    <p:sldId id="289" r:id="rId10"/>
    <p:sldId id="282" r:id="rId11"/>
    <p:sldId id="288" r:id="rId12"/>
    <p:sldId id="284" r:id="rId13"/>
    <p:sldId id="275" r:id="rId14"/>
    <p:sldId id="273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EED22-CDF4-4D4B-9FA6-D3075916C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73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E534-B053-41F3-8E65-1674078F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055E-2D3A-4432-9E2F-3916C0CFC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C221-D8F2-4425-9072-79D6126D7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025F-E5D0-4485-A821-036644163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805F-D3DC-4350-88A6-7B67F52DD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417A-8BD3-4D00-85D9-6F254E3CF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127D-1ECF-40FA-8BA0-A60BFE240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2EE8-2554-4D9A-B7CD-1F749F5D1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DF8A-3A82-4BBD-B471-D7D0C8EAC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9777-5C4E-4E5D-B563-AE37C2203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4BB5-EADD-4836-BEB5-91250D024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856F-2B8A-41CE-BA50-5304A905D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7ADC772-347D-4E84-BF3F-3C5853039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1" r:id="rId4"/>
    <p:sldLayoutId id="2147483795" r:id="rId5"/>
    <p:sldLayoutId id="2147483790" r:id="rId6"/>
    <p:sldLayoutId id="2147483796" r:id="rId7"/>
    <p:sldLayoutId id="2147483797" r:id="rId8"/>
    <p:sldLayoutId id="2147483798" r:id="rId9"/>
    <p:sldLayoutId id="2147483789" r:id="rId10"/>
    <p:sldLayoutId id="2147483799" r:id="rId11"/>
    <p:sldLayoutId id="21474837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ikompas.ru/img/compas/2008-08-21/sos_1sentebrja/80063647_orig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profkniga.ru/obl/10638.jpg" TargetMode="External"/><Relationship Id="rId18" Type="http://schemas.openxmlformats.org/officeDocument/2006/relationships/hyperlink" Target="http://www.flip.kz/prod/51366_550.jpg" TargetMode="External"/><Relationship Id="rId3" Type="http://schemas.openxmlformats.org/officeDocument/2006/relationships/hyperlink" Target="http://www.wwww4.com/w216/98066.jpg" TargetMode="External"/><Relationship Id="rId7" Type="http://schemas.openxmlformats.org/officeDocument/2006/relationships/hyperlink" Target="http://www.wwww4.com/w3778/69530.jpg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4.jpeg"/><Relationship Id="rId2" Type="http://schemas.openxmlformats.org/officeDocument/2006/relationships/image" Target="http://www.tns-counter.ru/V13a****yandex_ru/ru/CP1251/tmsec=yandex_images/0" TargetMode="External"/><Relationship Id="rId16" Type="http://schemas.openxmlformats.org/officeDocument/2006/relationships/hyperlink" Target="http://www.phoenixrostov.ru/_booksimg/O003412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hyperlink" Target="http://www.razvivalki.ru/shop/f2855.jpg" TargetMode="External"/><Relationship Id="rId5" Type="http://schemas.openxmlformats.org/officeDocument/2006/relationships/hyperlink" Target="http://www.sprinter.ru/pic/big/bd58664c80ec2e09cf481f6ff7bc974e.jpg" TargetMode="External"/><Relationship Id="rId15" Type="http://schemas.openxmlformats.org/officeDocument/2006/relationships/hyperlink" Target="http://www.bookroom.ru/images/books/5/5990.jpg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hyperlink" Target="http://www.ozon.ru/multimedia/books_covers/1000633213.jpg" TargetMode="External"/><Relationship Id="rId1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908050"/>
            <a:ext cx="8358188" cy="2520950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3300"/>
                </a:solidFill>
              </a:rPr>
              <a:t>Родительское собрание для   родителей будущих первоклассников</a:t>
            </a:r>
            <a:br>
              <a:rPr lang="ru-RU" sz="1800" b="1" dirty="0">
                <a:solidFill>
                  <a:srgbClr val="FF3300"/>
                </a:solidFill>
              </a:rPr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/>
              <a:t>     Как ПОДГОТОВИТЬ РЕБЁНКА</a:t>
            </a:r>
            <a:br>
              <a:rPr lang="ru-RU" sz="4400" b="1"/>
            </a:br>
            <a:r>
              <a:rPr lang="ru-RU" sz="4400" b="1"/>
              <a:t>К ОБУЧЕНИЮ В ШКОЛЕ</a:t>
            </a:r>
            <a:endParaRPr lang="ru-RU" sz="4400" b="1" dirty="0">
              <a:solidFill>
                <a:srgbClr val="FF3300"/>
              </a:solidFill>
            </a:endParaRPr>
          </a:p>
        </p:txBody>
      </p:sp>
      <p:pic>
        <p:nvPicPr>
          <p:cNvPr id="15363" name="img_1" descr="800636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716338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>
                <a:effectLst/>
              </a:rPr>
              <a:t>Пространственное восприятие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sz="2000" dirty="0"/>
              <a:t>Ребенок к началу школьного обучения должен четко ориентироваться в пространстве: знать </a:t>
            </a:r>
            <a:r>
              <a:rPr lang="ru-RU" sz="2000" b="1" dirty="0"/>
              <a:t>левое - правое</a:t>
            </a:r>
            <a:r>
              <a:rPr lang="ru-RU" sz="2000" dirty="0"/>
              <a:t>, </a:t>
            </a:r>
            <a:r>
              <a:rPr lang="ru-RU" sz="2000" b="1" dirty="0"/>
              <a:t>низ-верх</a:t>
            </a:r>
            <a:r>
              <a:rPr lang="ru-RU" sz="2000" dirty="0"/>
              <a:t>, </a:t>
            </a:r>
            <a:r>
              <a:rPr lang="ru-RU" sz="2000" b="1" dirty="0"/>
              <a:t>под - над</a:t>
            </a:r>
            <a:r>
              <a:rPr lang="ru-RU" sz="2000" dirty="0"/>
              <a:t>, </a:t>
            </a:r>
            <a:r>
              <a:rPr lang="ru-RU" sz="2000" b="1" dirty="0"/>
              <a:t>внутри – вне (снаружи),</a:t>
            </a:r>
            <a:r>
              <a:rPr lang="ru-RU" sz="2000" dirty="0"/>
              <a:t> </a:t>
            </a:r>
            <a:r>
              <a:rPr lang="ru-RU" sz="2000" b="1" dirty="0"/>
              <a:t>вперед - назад</a:t>
            </a:r>
            <a:r>
              <a:rPr lang="ru-RU" sz="2000" dirty="0"/>
              <a:t>, </a:t>
            </a:r>
            <a:r>
              <a:rPr lang="ru-RU" sz="2000" b="1" dirty="0"/>
              <a:t>нижний левый угол – верхний правый угол – нижний правый угол – верхний левый угол</a:t>
            </a:r>
            <a:r>
              <a:rPr lang="ru-RU" sz="2000" dirty="0"/>
              <a:t>, </a:t>
            </a:r>
            <a:r>
              <a:rPr lang="ru-RU" sz="2000" b="1" dirty="0"/>
              <a:t>около</a:t>
            </a:r>
            <a:r>
              <a:rPr lang="ru-RU" sz="2000" dirty="0"/>
              <a:t> и т.п.</a:t>
            </a:r>
          </a:p>
          <a:p>
            <a:pPr lvl="1">
              <a:lnSpc>
                <a:spcPct val="90000"/>
              </a:lnSpc>
            </a:pPr>
            <a:endParaRPr lang="ru-RU" sz="2000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Упражнения и занятия, способствующие закреплению пространственного восприятия</a:t>
            </a:r>
            <a:r>
              <a:rPr lang="ru-RU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Использовать в разговоре </a:t>
            </a:r>
            <a:r>
              <a:rPr lang="ru-RU" sz="2000" dirty="0"/>
              <a:t>с ребенком пространственные отношения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Рисование  узоров по клеточкам </a:t>
            </a:r>
            <a:r>
              <a:rPr lang="ru-RU" sz="2000" dirty="0"/>
              <a:t>под диктовку взрослого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Игры с мозаикой </a:t>
            </a:r>
            <a:r>
              <a:rPr lang="ru-RU" sz="2000" dirty="0"/>
              <a:t>(построение симметричных узоров)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 Игра «Ищем клад» </a:t>
            </a:r>
            <a:r>
              <a:rPr lang="ru-RU" sz="2000" dirty="0"/>
              <a:t>(по запискам или по плану)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Игра «Зеркало» </a:t>
            </a:r>
            <a:r>
              <a:rPr lang="ru-RU" sz="2000" dirty="0"/>
              <a:t>(ребенок – зеркало, взрослый – смотрит в зеркало и выполняет все движения ребенка в зеркальном отображении и наоборот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Мелкая моторика.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- свободно владеть карандашом и кистью при разных приемах рисования,</a:t>
            </a:r>
          </a:p>
          <a:p>
            <a:r>
              <a:rPr lang="ru-RU" sz="2400" dirty="0"/>
              <a:t>- изображать в рисунке несколько предметов, объединяя их единым содержанием,</a:t>
            </a:r>
          </a:p>
          <a:p>
            <a:r>
              <a:rPr lang="ru-RU" sz="2400" dirty="0"/>
              <a:t>- штриховать или раскрашивать рисунки, не выходя за контуры,</a:t>
            </a:r>
          </a:p>
          <a:p>
            <a:r>
              <a:rPr lang="ru-RU" sz="2400" dirty="0"/>
              <a:t>- ориентироваться в тетради в клетку или в линию,</a:t>
            </a:r>
          </a:p>
          <a:p>
            <a:r>
              <a:rPr lang="ru-RU" sz="2400" dirty="0"/>
              <a:t>- передавать в рисунке точную форму предмета, пропорции, расположение частей,</a:t>
            </a:r>
          </a:p>
          <a:p>
            <a:r>
              <a:rPr lang="ru-RU" sz="2400" dirty="0"/>
              <a:t>- уметь копировать простейшие рисунки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38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>
                <a:effectLst/>
                <a:latin typeface="Arial" charset="0"/>
              </a:rPr>
              <a:t>Каковы показатели психологической готовности к школьному обучению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• Ребенок имеет твердое желание и первоначальное умение учиться. </a:t>
            </a:r>
          </a:p>
          <a:p>
            <a:pPr>
              <a:lnSpc>
                <a:spcPct val="90000"/>
              </a:lnSpc>
            </a:pPr>
            <a:r>
              <a:rPr lang="ru-RU"/>
              <a:t>• Он обладает достаточно развитыми познавательными способностями. </a:t>
            </a:r>
          </a:p>
          <a:p>
            <a:pPr>
              <a:lnSpc>
                <a:spcPct val="90000"/>
              </a:lnSpc>
            </a:pPr>
            <a:r>
              <a:rPr lang="ru-RU"/>
              <a:t>• Умеет общаться и работать в коллективе. </a:t>
            </a:r>
          </a:p>
          <a:p>
            <a:pPr>
              <a:lnSpc>
                <a:spcPct val="90000"/>
              </a:lnSpc>
            </a:pPr>
            <a:r>
              <a:rPr lang="ru-RU"/>
              <a:t>• Правильно воспринимает оценку себя и своего поведения товарищами, учителями, взрослыми. </a:t>
            </a:r>
          </a:p>
          <a:p>
            <a:pPr>
              <a:lnSpc>
                <a:spcPct val="90000"/>
              </a:lnSpc>
            </a:pPr>
            <a:r>
              <a:rPr lang="ru-RU"/>
              <a:t>• Стремится к самосовершенствованию.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7165"/>
            <a:ext cx="7772400" cy="128588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u="sng" dirty="0"/>
              <a:t>Особенно внимательно необходимо готовиться к школе, если:</a:t>
            </a:r>
            <a:r>
              <a:rPr lang="ru-RU" sz="4000" b="1" u="sng" dirty="0"/>
              <a:t/>
            </a:r>
            <a:br>
              <a:rPr lang="ru-RU" sz="4000" b="1" u="sng" dirty="0"/>
            </a:br>
            <a:endParaRPr lang="ru-RU" sz="3800" b="1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85938"/>
            <a:ext cx="7772400" cy="4344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/>
              <a:t>беременность и роды протекали с осложнениями;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/>
              <a:t>    ребёнок перенёс родовую травму или родился недоношенным;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ребёнок страдает желудочно-кишечными заболеваниями, </a:t>
            </a:r>
            <a:r>
              <a:rPr lang="ru-RU" sz="2400" dirty="0" err="1"/>
              <a:t>энурезом</a:t>
            </a:r>
            <a:r>
              <a:rPr lang="ru-RU" sz="2400" dirty="0"/>
              <a:t>, подвержен частым простудам, есть нарушение сна;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ребёнок с трудом находит контакт со сверстниками, эмоционально не устойчив;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вы замечаете двигательную заторможенность или </a:t>
            </a:r>
            <a:r>
              <a:rPr lang="ru-RU" sz="2400" dirty="0" err="1"/>
              <a:t>гиперактивность</a:t>
            </a:r>
            <a:r>
              <a:rPr lang="ru-RU" sz="2400" b="1" dirty="0"/>
              <a:t>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Картинка 18 из 9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644900"/>
            <a:ext cx="23622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Картинка 82 из 12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1341438"/>
            <a:ext cx="1512887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Картинка 97 из 12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644900"/>
            <a:ext cx="2362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3" descr="Картинка 107 из 33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8488" y="333375"/>
            <a:ext cx="2016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5" descr="Картинка 115 из 33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1341438"/>
            <a:ext cx="1428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7" descr="Картинка 276 из 332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63938" y="1341438"/>
            <a:ext cx="13684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AutoShape 19" descr="Картинка 332 из 458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0" y="-12700"/>
            <a:ext cx="1428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i="0"/>
          </a:p>
        </p:txBody>
      </p:sp>
      <p:sp>
        <p:nvSpPr>
          <p:cNvPr id="19465" name="Rectangle 2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Советуем прочитать…</a:t>
            </a:r>
          </a:p>
        </p:txBody>
      </p:sp>
      <p:pic>
        <p:nvPicPr>
          <p:cNvPr id="29706" name="Picture 24" descr="Картинка 279 из 458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79613" y="1341438"/>
            <a:ext cx="1428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6" descr="Картинка 212 из 458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03575" y="3716338"/>
            <a:ext cx="2447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>
              <a:effectLst/>
            </a:endParaRPr>
          </a:p>
        </p:txBody>
      </p:sp>
      <p:pic>
        <p:nvPicPr>
          <p:cNvPr id="3072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931150" cy="16414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b="1" i="1" u="sng" dirty="0"/>
              <a:t>Психологическая готовность </a:t>
            </a:r>
            <a:br>
              <a:rPr lang="ru-RU" sz="3400" b="1" i="1" u="sng" dirty="0"/>
            </a:br>
            <a:r>
              <a:rPr lang="ru-RU" sz="3400" b="1" i="1" u="sng" dirty="0"/>
              <a:t>к обучению в школе включает </a:t>
            </a:r>
            <a:br>
              <a:rPr lang="ru-RU" sz="3400" b="1" i="1" u="sng" dirty="0"/>
            </a:br>
            <a:r>
              <a:rPr lang="ru-RU" sz="3400" b="1" i="1" u="sng" dirty="0"/>
              <a:t>в себя: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6675437" cy="2508250"/>
          </a:xfrm>
        </p:spPr>
        <p:txBody>
          <a:bodyPr/>
          <a:lstStyle/>
          <a:p>
            <a:pPr eaLnBrk="1" hangingPunct="1"/>
            <a:r>
              <a:rPr lang="ru-RU" b="1" dirty="0"/>
              <a:t>интеллектуальную готовность; </a:t>
            </a:r>
          </a:p>
          <a:p>
            <a:pPr eaLnBrk="1" hangingPunct="1"/>
            <a:r>
              <a:rPr lang="ru-RU" b="1" dirty="0"/>
              <a:t>мотивационную готовность; </a:t>
            </a:r>
          </a:p>
          <a:p>
            <a:pPr eaLnBrk="1" hangingPunct="1"/>
            <a:r>
              <a:rPr lang="ru-RU" b="1" dirty="0"/>
              <a:t>волевую готовность; </a:t>
            </a:r>
          </a:p>
          <a:p>
            <a:pPr eaLnBrk="1" hangingPunct="1"/>
            <a:r>
              <a:rPr lang="ru-RU" b="1" dirty="0"/>
              <a:t>коммуникативную готовность. </a:t>
            </a:r>
          </a:p>
        </p:txBody>
      </p:sp>
      <p:pic>
        <p:nvPicPr>
          <p:cNvPr id="16387" name="Picture 6" descr="MCj043577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997200"/>
            <a:ext cx="21605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i="1" dirty="0"/>
              <a:t>Интеллектуальная готовность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285875"/>
            <a:ext cx="7786688" cy="4714875"/>
          </a:xfrm>
        </p:spPr>
        <p:txBody>
          <a:bodyPr/>
          <a:lstStyle/>
          <a:p>
            <a:endParaRPr lang="ru-RU"/>
          </a:p>
          <a:p>
            <a:r>
              <a:rPr lang="ru-RU" sz="1800" b="1"/>
              <a:t>Предполагает развитие внимания, памяти, мышления, речи. </a:t>
            </a:r>
          </a:p>
          <a:p>
            <a:r>
              <a:rPr lang="ru-RU" sz="1800" b="1"/>
              <a:t>К 6-7 годам ребенок должен знать:</a:t>
            </a:r>
          </a:p>
          <a:p>
            <a:r>
              <a:rPr lang="ru-RU" sz="1800" b="1"/>
              <a:t>Свой адрес и название поселка,  в котором он живет</a:t>
            </a:r>
          </a:p>
          <a:p>
            <a:r>
              <a:rPr lang="ru-RU" sz="1800" b="1"/>
              <a:t>Название страны и ее столицы</a:t>
            </a:r>
          </a:p>
          <a:p>
            <a:r>
              <a:rPr lang="ru-RU" sz="1800" b="1"/>
              <a:t>Имена и отчества своих родителей, информацию о месте их работы</a:t>
            </a:r>
          </a:p>
          <a:p>
            <a:r>
              <a:rPr lang="ru-RU" sz="1800" b="1"/>
              <a:t>Времена года, их последовательность</a:t>
            </a:r>
            <a:r>
              <a:rPr lang="ru-RU" b="1"/>
              <a:t> </a:t>
            </a:r>
          </a:p>
          <a:p>
            <a:r>
              <a:rPr lang="ru-RU" sz="1800" b="1"/>
              <a:t>Названия месяцев, дней недели</a:t>
            </a:r>
          </a:p>
          <a:p>
            <a:r>
              <a:rPr lang="ru-RU" sz="1800" b="1"/>
              <a:t>Основные виды деревьев и цветов.</a:t>
            </a:r>
          </a:p>
          <a:p>
            <a:r>
              <a:rPr lang="ru-RU" sz="1800" b="1"/>
              <a:t>Ему следует уметь различать домашних и диких животных, понимать, что бабушка – это мама отца или матери. Иными словами, он должен ориентироваться во времени, пространстве и  своем ближайшем окружении.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800" b="1"/>
          </a:p>
        </p:txBody>
      </p:sp>
      <p:pic>
        <p:nvPicPr>
          <p:cNvPr id="17411" name="Picture 5" descr="MCBD07205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313238"/>
            <a:ext cx="21431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i="1"/>
              <a:t>Мотивационная готовность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5111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endParaRPr lang="ru-RU" sz="2800" b="1"/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endParaRPr lang="ru-RU" sz="2800" b="1"/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2800" b="1"/>
              <a:t>Подразумевает наличие у ребенка желания принять новую социальную роль – роль школьника. Поэтому очень важно, чтобы школа была для него привлекательна своей главной деятельностью – учебой. С этой целью вам, родители, необходимо объяснить своему ребенку, что дети ходят в школу для получения знаний, которые необходимы каждому человеку.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/>
              <a:t>Волевая готовность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00200"/>
            <a:ext cx="81867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предполагает наличие у ребенка: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способностей ставить перед собой цель,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принять решение о начале деятельности,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наметить план действий,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выполнить его, проявив определенные усилия,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оценить результат своей деятельности,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а также умения длительно выполнять не очень привлекательную работу.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/>
              <a:t>     </a:t>
            </a:r>
            <a:r>
              <a:rPr lang="ru-RU" sz="2000" b="1" i="1"/>
              <a:t>Развитию волевой готовности к школе способствуют изобразительная деятельность и конструирование, поскольку они побуждают длительное время сосредоточиваться на постройке или рисовании. </a:t>
            </a:r>
          </a:p>
        </p:txBody>
      </p:sp>
      <p:pic>
        <p:nvPicPr>
          <p:cNvPr id="19459" name="Picture 6" descr="MCj043574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404813"/>
            <a:ext cx="148113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i="1"/>
              <a:t>Коммуникативная готовность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/>
              <a:t>   </a:t>
            </a:r>
            <a:r>
              <a:rPr lang="ru-RU" sz="1800"/>
              <a:t>проявляется в умении ребенка подчинять свое поведение законам детских групп и нормам поведения, установленным в классе.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/>
              <a:t>    Она предполагает способность включиться в детское сообщество, действовать совместно с другими ребятами, в случае необходимости уступать или отстаивать свою правоту, подчиняться или руководить.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/>
              <a:t>В целях развития коммуникативной компетентности следует поддерживать доброжелательные отношения вашего сына или дочери с окружающими.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/>
              <a:t>Личный пример терпимости во взаимоотношениях с друзьями,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/>
              <a:t> родными, соседями также играет большую роль 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/>
              <a:t> формировании  этого вида готовности к школе.</a:t>
            </a:r>
            <a:r>
              <a:rPr lang="ru-RU" sz="2400"/>
              <a:t> </a:t>
            </a:r>
          </a:p>
        </p:txBody>
      </p:sp>
      <p:pic>
        <p:nvPicPr>
          <p:cNvPr id="20483" name="Picture 5" descr="MCj029211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365625"/>
            <a:ext cx="20716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Мышление.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классифицировать предметы в группы по определенным признакам,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находить предмет в группах, не подходящий к общим признакам,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уметь выстраивать последовательность событий и составлять связный рассказ по картинкам,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решать простые логические задачи,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выстраивать логический ряд из фигур,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629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- выполнять задание, не отвлекаясь около 15-20 минут,</a:t>
            </a:r>
          </a:p>
          <a:p>
            <a:r>
              <a:rPr lang="ru-RU" sz="2400" dirty="0"/>
              <a:t>- находить 7-10 различий между предметами,</a:t>
            </a:r>
          </a:p>
          <a:p>
            <a:r>
              <a:rPr lang="ru-RU" sz="2400" dirty="0"/>
              <a:t>- удерживать в поле зрения 8-10 предметов,</a:t>
            </a:r>
          </a:p>
          <a:p>
            <a:r>
              <a:rPr lang="ru-RU" sz="2400" dirty="0"/>
              <a:t>- выполнить самостоятельно задания по предложенному образцу,</a:t>
            </a:r>
          </a:p>
          <a:p>
            <a:r>
              <a:rPr lang="ru-RU" sz="2400" dirty="0"/>
              <a:t>- копировать в точности узор или движение,</a:t>
            </a:r>
          </a:p>
          <a:p>
            <a:r>
              <a:rPr lang="ru-RU" sz="2400" dirty="0"/>
              <a:t>- уметь находить одинаковые предметы,</a:t>
            </a:r>
          </a:p>
        </p:txBody>
      </p:sp>
    </p:spTree>
    <p:extLst>
      <p:ext uri="{BB962C8B-B14F-4D97-AF65-F5344CB8AC3E}">
        <p14:creationId xmlns="" xmlns:p14="http://schemas.microsoft.com/office/powerpoint/2010/main" val="362052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- уметь запоминать не менее 7-8 предложенных предметов или названных слов,</a:t>
            </a:r>
          </a:p>
          <a:p>
            <a:r>
              <a:rPr lang="ru-RU" sz="2400" dirty="0"/>
              <a:t>- уметь запоминать и рассказывать стихотворения, загадки,</a:t>
            </a:r>
          </a:p>
          <a:p>
            <a:r>
              <a:rPr lang="ru-RU" sz="2400" dirty="0"/>
              <a:t>- пересказывать близко к тексту рассказы или сказки,</a:t>
            </a:r>
          </a:p>
          <a:p>
            <a:r>
              <a:rPr lang="ru-RU" sz="2400" dirty="0"/>
              <a:t>- запоминать и повторять фразы, состоящие из 7-8 слов,</a:t>
            </a:r>
          </a:p>
          <a:p>
            <a:r>
              <a:rPr lang="ru-RU" sz="2400" dirty="0"/>
              <a:t>- рассказывать по памяти содержание сюжетной картинки,</a:t>
            </a:r>
          </a:p>
          <a:p>
            <a:r>
              <a:rPr lang="ru-RU" sz="2400" dirty="0"/>
              <a:t>- запоминать ряды цифр (от 4 до шести) зрительно и на слух,</a:t>
            </a:r>
          </a:p>
          <a:p>
            <a:r>
              <a:rPr lang="ru-RU" sz="2400" dirty="0"/>
              <a:t>- рассказывать о событиях своей жизни, вспоминая все подробности,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2781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890</TotalTime>
  <Words>803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Родительское собрание для   родителей будущих первоклассников       Как ПОДГОТОВИТЬ РЕБЁНКА К ОБУЧЕНИЮ В ШКОЛЕ</vt:lpstr>
      <vt:lpstr>Психологическая готовность  к обучению в школе включает  в себя:</vt:lpstr>
      <vt:lpstr>Интеллектуальная готовность</vt:lpstr>
      <vt:lpstr>Мотивационная готовность</vt:lpstr>
      <vt:lpstr>Волевая готовность</vt:lpstr>
      <vt:lpstr>Коммуникативная готовность</vt:lpstr>
      <vt:lpstr>Мышление. </vt:lpstr>
      <vt:lpstr>ВНИМАНИЕ</vt:lpstr>
      <vt:lpstr>память</vt:lpstr>
      <vt:lpstr>Пространственное восприятие</vt:lpstr>
      <vt:lpstr>Мелкая моторика. </vt:lpstr>
      <vt:lpstr>Каковы показатели психологической готовности к школьному обучению</vt:lpstr>
      <vt:lpstr>Особенно внимательно необходимо готовиться к школе, если: </vt:lpstr>
      <vt:lpstr>Советуем прочитать…</vt:lpstr>
      <vt:lpstr>Слайд 15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для родителей будущих первоклассников</dc:title>
  <dc:creator>Мама</dc:creator>
  <cp:lastModifiedBy>Admin</cp:lastModifiedBy>
  <cp:revision>96</cp:revision>
  <dcterms:created xsi:type="dcterms:W3CDTF">2008-06-20T14:05:29Z</dcterms:created>
  <dcterms:modified xsi:type="dcterms:W3CDTF">2022-03-28T07:53:32Z</dcterms:modified>
</cp:coreProperties>
</file>